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B1B2-462C-4512-A411-8756A1E8C676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1D006-97D9-440A-9F99-6D9D3D4D6D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A8%E0%A6%BE%E0%A6%9F%E0%A7%8D%E0%A6%AF%E0%A6%95%E0%A6%BE%E0%A6%B0" TargetMode="External"/><Relationship Id="rId3" Type="http://schemas.openxmlformats.org/officeDocument/2006/relationships/hyperlink" Target="https://bn.wikipedia.org/wiki/%E0%A6%AC%E0%A7%8D%E0%A6%B0%E0%A6%BF%E0%A6%9F%E0%A6%BF%E0%A6%B6_%E0%A6%AD%E0%A6%BE%E0%A6%B0%E0%A6%A4" TargetMode="External"/><Relationship Id="rId7" Type="http://schemas.openxmlformats.org/officeDocument/2006/relationships/hyperlink" Target="https://bn.wikipedia.org/wiki/%E0%A6%95%E0%A6%AC%E0%A6%BF" TargetMode="External"/><Relationship Id="rId2" Type="http://schemas.openxmlformats.org/officeDocument/2006/relationships/hyperlink" Target="https://bn.wikipedia.org/wiki/%E0%A6%AF%E0%A6%B6%E0%A7%8B%E0%A6%B0_%E0%A6%9C%E0%A7%87%E0%A6%B2%E0%A6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A%E0%A6%B6%E0%A7%8D%E0%A6%9A%E0%A6%BF%E0%A6%AE%E0%A6%AC%E0%A6%99%E0%A7%8D%E0%A6%97" TargetMode="External"/><Relationship Id="rId5" Type="http://schemas.openxmlformats.org/officeDocument/2006/relationships/hyperlink" Target="https://bn.wikipedia.org/wiki/%E0%A6%95%E0%A6%B2%E0%A6%95%E0%A6%BE%E0%A6%A4%E0%A6%BE" TargetMode="External"/><Relationship Id="rId4" Type="http://schemas.openxmlformats.org/officeDocument/2006/relationships/hyperlink" Target="https://bn.wikipedia.org/wiki/%E0%A6%AC%E0%A6%BE%E0%A6%82%E0%A6%B2%E0%A6%BE%E0%A6%A6%E0%A7%87%E0%A6%B6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B8%E0%A6%A8%E0%A7%87%E0%A6%9F" TargetMode="External"/><Relationship Id="rId3" Type="http://schemas.openxmlformats.org/officeDocument/2006/relationships/hyperlink" Target="https://bn.wikipedia.org/wiki/%E0%A6%AC%E0%A6%99%E0%A7%8D%E0%A6%97" TargetMode="External"/><Relationship Id="rId7" Type="http://schemas.openxmlformats.org/officeDocument/2006/relationships/hyperlink" Target="https://bn.wikipedia.org/wiki/%E0%A6%87%E0%A6%82%E0%A6%B0%E0%A7%87%E0%A6%9C%E0%A6%BF_%E0%A6%AD%E0%A6%BE%E0%A6%B7%E0%A6%BE" TargetMode="External"/><Relationship Id="rId12" Type="http://schemas.openxmlformats.org/officeDocument/2006/relationships/hyperlink" Target="https://bn.wikipedia.org/wiki/%E0%A6%AE%E0%A6%B9%E0%A6%BE%E0%A6%95%E0%A6%BE%E0%A6%AC%E0%A7%8D%E0%A6%AF" TargetMode="External"/><Relationship Id="rId2" Type="http://schemas.openxmlformats.org/officeDocument/2006/relationships/hyperlink" Target="https://bn.wikipedia.org/wiki/%E0%A6%AC%E0%A6%BE%E0%A6%99%E0%A6%BE%E0%A6%B2%E0%A6%B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96%E0%A7%8D%E0%A6%B0%E0%A6%BF%E0%A6%B7%E0%A7%8D%E0%A6%9F%E0%A6%A7%E0%A6%B0%E0%A7%8D%E0%A6%AE" TargetMode="External"/><Relationship Id="rId11" Type="http://schemas.openxmlformats.org/officeDocument/2006/relationships/hyperlink" Target="https://bn.wikipedia.org/wiki/%E0%A6%AE%E0%A7%87%E0%A6%98%E0%A6%A8%E0%A6%BE%E0%A6%A6%E0%A6%AC%E0%A6%A7_%E0%A6%95%E0%A6%BE%E0%A6%AC%E0%A7%8D%E0%A6%AF" TargetMode="External"/><Relationship Id="rId5" Type="http://schemas.openxmlformats.org/officeDocument/2006/relationships/hyperlink" Target="https://bn.wikipedia.org/wiki/%E0%A6%AF%E0%A6%B6%E0%A7%8B%E0%A6%B0_%E0%A6%9C%E0%A7%87%E0%A6%B2%E0%A6%BE" TargetMode="External"/><Relationship Id="rId10" Type="http://schemas.openxmlformats.org/officeDocument/2006/relationships/hyperlink" Target="https://bn.wikipedia.org/wiki/%E0%A6%B0%E0%A6%BE%E0%A6%AE%E0%A6%BE%E0%A6%AF%E0%A6%BC%E0%A6%A3" TargetMode="External"/><Relationship Id="rId4" Type="http://schemas.openxmlformats.org/officeDocument/2006/relationships/hyperlink" Target="https://bn.wikipedia.org/wiki/%E0%A6%AC%E0%A6%BE%E0%A6%82%E0%A6%B2%E0%A6%BE%E0%A6%B0_%E0%A6%A8%E0%A6%AC%E0%A6%9C%E0%A6%BE%E0%A6%97%E0%A6%B0%E0%A6%A3" TargetMode="External"/><Relationship Id="rId9" Type="http://schemas.openxmlformats.org/officeDocument/2006/relationships/hyperlink" Target="https://bn.wikipedia.org/wiki/%E0%A6%85%E0%A6%AE%E0%A6%BF%E0%A6%A4%E0%A7%8D%E0%A6%B0%E0%A6%BE%E0%A6%95%E0%A7%8D%E0%A6%B7%E0%A6%B0_%E0%A6%9B%E0%A6%A8%E0%A7%8D%E0%A6%A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AE%E0%A7%87%E0%A6%98%E0%A6%A8%E0%A6%BE%E0%A6%A6%E0%A6%AC%E0%A6%A7_%E0%A6%95%E0%A6%BE%E0%A6%AC%E0%A7%8D%E0%A6%AF" TargetMode="External"/><Relationship Id="rId13" Type="http://schemas.openxmlformats.org/officeDocument/2006/relationships/hyperlink" Target="https://bn.wikipedia.org/w/index.php?title=%E0%A6%AA%E0%A6%A6%E0%A7%8D%E0%A6%AE%E0%A6%BE%E0%A6%AC%E0%A6%A4%E0%A7%80_(%E0%A6%A8%E0%A6%BE%E0%A6%9F%E0%A6%95)&amp;action=edit&amp;redlink=1" TargetMode="External"/><Relationship Id="rId18" Type="http://schemas.openxmlformats.org/officeDocument/2006/relationships/hyperlink" Target="https://bn.wikipedia.org/w/index.php?title=%E0%A6%AC%E0%A7%8D%E0%A6%B0%E0%A6%9C%E0%A6%BE%E0%A6%99%E0%A7%8D%E0%A6%97%E0%A6%A8%E0%A6%BE_%E0%A6%95%E0%A6%BE%E0%A6%AC%E0%A7%8D%E0%A6%AF&amp;action=edit&amp;redlink=1" TargetMode="External"/><Relationship Id="rId3" Type="http://schemas.openxmlformats.org/officeDocument/2006/relationships/hyperlink" Target="https://bn.wikipedia.org/wiki/%E0%A6%A8%E0%A6%BE%E0%A6%9F%E0%A6%95" TargetMode="External"/><Relationship Id="rId7" Type="http://schemas.openxmlformats.org/officeDocument/2006/relationships/hyperlink" Target="https://bn.wikipedia.org/wiki/%E0%A6%B0%E0%A6%BE%E0%A6%AE%E0%A6%BE%E0%A6%AF%E0%A6%BC%E0%A6%A3" TargetMode="External"/><Relationship Id="rId12" Type="http://schemas.openxmlformats.org/officeDocument/2006/relationships/hyperlink" Target="https://bn.wikipedia.org/wiki/%E0%A6%95%E0%A7%83%E0%A6%B7%E0%A7%8D%E0%A6%A3%E0%A6%95%E0%A7%81%E0%A6%AE%E0%A6%BE%E0%A6%B0%E0%A7%80_(%E0%A6%A8%E0%A6%BE%E0%A6%9F%E0%A6%95)" TargetMode="External"/><Relationship Id="rId17" Type="http://schemas.openxmlformats.org/officeDocument/2006/relationships/hyperlink" Target="https://bn.wikipedia.org/w/index.php?title=%E0%A6%AC%E0%A7%80%E0%A6%B0%E0%A6%BE%E0%A6%99%E0%A7%8D%E0%A6%97%E0%A6%A8%E0%A6%BE_%E0%A6%95%E0%A6%BE%E0%A6%AC%E0%A7%8D%E0%A6%AF&amp;action=edit&amp;redlink=1" TargetMode="External"/><Relationship Id="rId2" Type="http://schemas.openxmlformats.org/officeDocument/2006/relationships/hyperlink" Target="https://bn.wikipedia.org/wiki/%E0%A6%B0%E0%A6%BE%E0%A6%AE%E0%A6%A8%E0%A6%BE%E0%A6%B0%E0%A6%BE%E0%A6%AF%E0%A6%BC%E0%A6%A3_%E0%A6%A4%E0%A6%B0%E0%A7%8D%E0%A6%95%E0%A6%B0%E0%A6%A4%E0%A7%8D%E0%A6%A8" TargetMode="External"/><Relationship Id="rId16" Type="http://schemas.openxmlformats.org/officeDocument/2006/relationships/hyperlink" Target="https://bn.wikipedia.org/wiki/%E0%A6%A4%E0%A6%BF%E0%A6%B2%E0%A7%8B%E0%A6%A4%E0%A7%8D%E0%A6%A4%E0%A6%AE%E0%A6%BE%E0%A6%B8%E0%A6%AE%E0%A7%8D%E0%A6%AD%E0%A6%AC_%E0%A6%95%E0%A6%BE%E0%A6%AC%E0%A7%8D%E0%A6%AF" TargetMode="External"/><Relationship Id="rId20" Type="http://schemas.openxmlformats.org/officeDocument/2006/relationships/hyperlink" Target="https://bn.wikipedia.org/w/index.php?title=%E0%A6%B9%E0%A7%87%E0%A6%95%E0%A6%9F%E0%A6%B0_%E0%A6%AC%E0%A6%A7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E%E0%A7%87%E0%A6%98%E0%A6%A8%E0%A6%BE%E0%A6%A6_%E0%A6%AC%E0%A6%A7_%E0%A6%95%E0%A6%BE%E0%A6%AC%E0%A7%8D%E0%A6%AF" TargetMode="External"/><Relationship Id="rId11" Type="http://schemas.openxmlformats.org/officeDocument/2006/relationships/hyperlink" Target="https://bn.wikipedia.org/w/index.php?title=%E0%A6%B6%E0%A6%B0%E0%A7%8D%E0%A6%AE%E0%A6%BF%E0%A6%B7%E0%A7%8D%E0%A6%A0%E0%A6%BE_(%E0%A6%A8%E0%A6%BE%E0%A6%9F%E0%A6%95)&amp;action=edit&amp;redlink=1" TargetMode="External"/><Relationship Id="rId5" Type="http://schemas.openxmlformats.org/officeDocument/2006/relationships/hyperlink" Target="https://bn.wikipedia.org/wiki/%E0%A6%85%E0%A6%AE%E0%A6%BF%E0%A6%A4%E0%A7%8D%E0%A6%B0%E0%A6%BE%E0%A6%95%E0%A7%8D%E0%A6%B7%E0%A6%B0_%E0%A6%9B%E0%A6%A8%E0%A7%8D%E0%A6%A6" TargetMode="External"/><Relationship Id="rId15" Type="http://schemas.openxmlformats.org/officeDocument/2006/relationships/hyperlink" Target="https://bn.wikipedia.org/w/index.php?title=%E0%A6%8F%E0%A6%95%E0%A7%87%E0%A6%87_%E0%A6%95%E0%A6%BF_%E0%A6%AC%E0%A6%B2%E0%A7%87_%E0%A6%B8%E0%A6%AD%E0%A7%8D%E0%A6%AF%E0%A6%A4%E0%A6%BE&amp;action=edit&amp;redlink=1" TargetMode="External"/><Relationship Id="rId10" Type="http://schemas.openxmlformats.org/officeDocument/2006/relationships/hyperlink" Target="https://bn.wikipedia.org/w/index.php?title=%E0%A6%A6%E0%A7%8D%E0%A6%AF_%E0%A6%95%E0%A7%8D%E0%A6%AF%E0%A6%BE%E0%A6%AA%E0%A6%9F%E0%A6%BF%E0%A6%AD_%E0%A6%B2%E0%A7%87%E0%A6%A1%E0%A6%BF&amp;action=edit&amp;redlink=1" TargetMode="External"/><Relationship Id="rId19" Type="http://schemas.openxmlformats.org/officeDocument/2006/relationships/hyperlink" Target="https://bn.wikipedia.org/wiki/%E0%A6%9A%E0%A6%A4%E0%A7%81%E0%A6%B0%E0%A7%8D%E0%A6%A6%E0%A6%B6%E0%A6%AA%E0%A6%A6%E0%A7%80_%E0%A6%95%E0%A6%AC%E0%A6%BF%E0%A6%A4%E0%A6%BE%E0%A6%AC%E0%A6%B2%E0%A7%80" TargetMode="External"/><Relationship Id="rId4" Type="http://schemas.openxmlformats.org/officeDocument/2006/relationships/hyperlink" Target="https://bn.wikipedia.org/wiki/%E0%A6%AA%E0%A7%8D%E0%A6%B0%E0%A6%B9%E0%A6%B8%E0%A6%A8" TargetMode="External"/><Relationship Id="rId9" Type="http://schemas.openxmlformats.org/officeDocument/2006/relationships/hyperlink" Target="https://bn.wikipedia.org/wiki/%E0%A6%AE%E0%A6%B9%E0%A6%BE%E0%A6%95%E0%A6%BE%E0%A6%AC%E0%A7%8D%E0%A6%AF" TargetMode="External"/><Relationship Id="rId14" Type="http://schemas.openxmlformats.org/officeDocument/2006/relationships/hyperlink" Target="https://bn.wikipedia.org/wiki/%E0%A6%AC%E0%A7%81%E0%A6%A1%E0%A6%BC%E0%A7%8B_%E0%A6%B6%E0%A6%BE%E0%A6%B2%E0%A6%BF%E0%A6%95%E0%A7%87%E0%A6%B0_%E0%A6%98%E0%A6%BE%E0%A6%A1%E0%A6%BC%E0%A7%87_%E0%A6%B0%E0%A7%8B%E0%A6%8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SEM – V, DSE-2,NATAK, AM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MADHUSUDAN DUTTA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656504248-Madhusudan-Dutta-20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666750"/>
            <a:ext cx="8286750" cy="5524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38200" y="609601"/>
          <a:ext cx="7620000" cy="5638798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2455694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জন্ম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২৫ জানুয়ারি 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১৮২৪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Kalpurush" pitchFamily="2" charset="0"/>
                        <a:ea typeface="Times New Roman"/>
                        <a:cs typeface="Kalpurush" pitchFamily="2" charset="0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সাগরদাঁড়ি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2" tooltip="যশোর জেলা"/>
                        </a:rPr>
                        <a:t>যশোর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ব্রিটিশ ভারত"/>
                        </a:rPr>
                        <a:t>ব্রিটিশ </a:t>
                      </a:r>
                      <a:endParaRPr lang="en-US" sz="2000" u="sng" dirty="0" smtClean="0">
                        <a:solidFill>
                          <a:srgbClr val="3366CC"/>
                        </a:solidFill>
                        <a:latin typeface="Kalpurush" pitchFamily="2" charset="0"/>
                        <a:ea typeface="Times New Roman"/>
                        <a:cs typeface="Kalpurush" pitchFamily="2" charset="0"/>
                        <a:hlinkClick r:id="rId3" tooltip="ব্রিটিশ ভারত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 dirty="0" smtClean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ব্রিটিশ ভারত"/>
                        </a:rPr>
                        <a:t>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অধুনা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বাংলাদেশ"/>
                        </a:rPr>
                        <a:t>বাংলাদেশ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1990808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মৃত্যু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২৯ জুন ১৮৭৩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বয়স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৪৯)</a:t>
                      </a:r>
                      <a:endParaRPr lang="en-US" sz="2000" u="sng" baseline="30000" dirty="0" smtClean="0">
                        <a:solidFill>
                          <a:srgbClr val="3366CC"/>
                        </a:solidFill>
                        <a:latin typeface="Kalpurush" pitchFamily="2" charset="0"/>
                        <a:ea typeface="Times New Roman"/>
                        <a:cs typeface="Kalpurush" pitchFamily="2" charset="0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 dirty="0" smtClean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কলকাতা"/>
                        </a:rPr>
                        <a:t>কলকাতা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ব্রিটিশ ভারত"/>
                        </a:rPr>
                        <a:t>ব্রিটিশ 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অধুনা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6" tooltip="পশ্চিমবঙ্গ"/>
                        </a:rPr>
                        <a:t>পশ্চিমবঙ্গে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596148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ছদ্মনাম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টিমোথি পেনপোয়েম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596148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পেশা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7" tooltip="কবি"/>
                        </a:rPr>
                        <a:t>কবি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8" tooltip="নাট্যকার"/>
                        </a:rPr>
                        <a:t>নাট্যকার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মাইকেল মধুসূদন দত্ত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(২৫ জানুয়ারি ১৮২৪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২৯ জুন ১৮৭৩) ঊনবিংশ শতাব্দীর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Kalpurush" pitchFamily="2" charset="0"/>
              <a:ea typeface="Times New Roman" pitchFamily="18" charset="0"/>
              <a:cs typeface="Kalpurush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অন্যতম শ্রেষ্ঠ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বাঙালি"/>
              </a:rPr>
              <a:t>বাঙালি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কবি এবং নাট্যকার ও প্রহসন রচয়িতা।তাকে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বঙ্গ"/>
              </a:rPr>
              <a:t>বাংলার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বাংলার নবজাগরণ"/>
              </a:rPr>
              <a:t>নবজাগরণ সাহিত্যের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অন্যতম পুরোধা ব্যক্তিত্ব গণ্য করা হয়। ঐতিহ্যের অনুবর্তিতা অমান্য করে নব্যরীতি প্রবর্তনের কারণে তাকে আধুনিক বাংলা সাহিত্যের প্রথম বিদ্রোহী কবি হিসেবেও অভিহিত করা হয়।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ব্রিটিশ ভারতের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যশোর জেলা"/>
              </a:rPr>
              <a:t>যশোর জেলার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এক সম্ভ্রান্ত কায়স্থ বংশে জন্ম হলেও মধুসূদন যৌবনে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খ্রিষ্টধর্ম"/>
              </a:rPr>
              <a:t>খ্রিষ্টধর্ম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গ্রহণ করে মাইকেল মধুসূদন নাম গ্রহণ করেন এবং পাশ্চাত্য সাহিত্যের দুর্নিবার আকর্ষণবশত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7" tooltip="ইংরেজি ভাষা"/>
              </a:rPr>
              <a:t>ইংরেজি ভাষায়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সাহিত্য রচনায় মনোনিবেশ করেন। জীবনের দ্বিতীয় পর্বে মধুসূদন নিজ মাতৃভাষার প্রতি মনোযোগ দেন। এ পর্বে তিনি বাংলায় নাটক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প্রহসন ও কাব্যরচনা করেন। মাইকেল মধুসূদন বাংলা ভাষায়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সনেট"/>
              </a:rPr>
              <a:t>সনেট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9" tooltip="অমিত্রাক্ষর ছন্দ"/>
              </a:rPr>
              <a:t>অমিত্রাক্ষর ছন্দের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প্রবর্তক। তার সর্বশ্রেষ্ঠ কীর্তি অমিত্রাক্ষর ছন্দে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0" tooltip="রামায়ণ"/>
              </a:rPr>
              <a:t>রামায়ণের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উপাখ্যান অবলম্বনে রচিত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1" tooltip="মেঘনাদবধ কাব্য"/>
              </a:rPr>
              <a:t>মেঘনাদবধ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2" tooltip="মহাকাব্য"/>
              </a:rPr>
              <a:t>মহাকাব্য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মধুসূদনের ব্যক্তিগত জীবন ছিল নাটকীয় এবং বেদনাঘন। মাত্র ৪৯ বছর বয়সে কলকাতায় এই মহাকবির মৃত্যু হয় এক শোকাবহ অবস্থার মধ্য দিয়ে।</a:t>
            </a:r>
            <a:endParaRPr kumimoji="0" lang="bn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8839200" cy="64940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কর্মজীবন</a:t>
            </a: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Kalpurush" pitchFamily="2" charset="0"/>
              <a:ea typeface="Times New Roman" pitchFamily="18" charset="0"/>
              <a:cs typeface="Kalpurush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মধুসূদন মাদ্রাজেও বিশেষ সুবিধা করে উঠতে পারেন নি। স্থানীয় খ্রিষ্টান ও ইংরেজদের সহায়তায় তিনি একটি স্কুলে ইংরেজি শিক্ষকের চাকরি পান। তবে বেতন যা পেতেন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তাতে তার ব্যয়সংকুলান হত না। এই সময় তাই তিনি ইংরেজি পত্রপত্রিকায় লিখতে শুরু করেন।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মাদ্রাজ ক্রনিকল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পত্রিকায় ছদ্মনামে তার কবিতা প্রকাশিত হতে থাকে।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হিন্দু ক্রনিকল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নামে একটি পত্রিকাও সম্পাদনা করেছিলেন তিনি। কিন্তু অল্পকালের মধ্যেই অর্থাভাবে পত্রিকাটি বন্ধ করে দিতে হয়। পঁচিশ বছর বয়সে নিদারুণ দারিদ্র্যের মধ্যেই তিনি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দ্য ক্যাপটিভ লেডি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32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তার প্রথম কাব্যটির রচনা করেন। কবি ও দক্ষ ইংরেজি লেখক হিসেবে তার সুনাম ছড়িয়ে পড়ে।</a:t>
            </a:r>
            <a:endParaRPr kumimoji="0" lang="bn-I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8839200" cy="637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সাহিত্য জীবন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মধুসূদন দত্ত নাট্যকার হিসেবেই প্রথম বাংলা সাহিত্যের অঙ্গনে পদার্পণ করেন।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রামনারায়ণ তর্করত্ন"/>
              </a:rPr>
              <a:t>রামনারায়ণ তর্করত্ন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বিরচিত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রত্নাবলী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নাটকের ইংরেজি অনুবাদ করতে গিয়ে তিনি বাংলা নাট্যসাহিত্যে উপযুক্ত নাটকের অভাব বোধ করেন। এই অভাব পূরণের লক্ষ্য নিয়েই তিনি নাটক লেখায় আগ্রহী হয়েছিলেন। ১৮৫৯ খ্রিষ্টাব্দে তিনি রচনা করেন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‘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শর্মিষ্ঠা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নাটক। এটিই প্রকৃত অর্থে বাংলা ভাষায় রচিত প্রথম মৌলিক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নাটক"/>
              </a:rPr>
              <a:t>নাটক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১৮৬০ খ্রিষ্টাব্দে তিনি রচনা করেন দুটি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প্রহসন"/>
              </a:rPr>
              <a:t>প্রহসন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যথা: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একেই কি বলে সভ্যতা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এবং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বুড়ো শালিকের ঘাড়ে রোঁ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এবং পূর্ণাঙ্গ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পদ্মাবতী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নাটক। পদ্মাবতী নাটকেই তিনি প্রথম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অমিত্রাক্ষর ছন্দ"/>
              </a:rPr>
              <a:t>অমিত্রাক্ষর ছন্দ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ব্যবহার করেন। ১৮৬০ খ্রিষ্টাব্দে তিনি অমিত্রাক্ষরে লেখেন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তিলোত্তমাসম্ভব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কাব্য। এরপর একে একে রচিত হয়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মেঘনাদ বধ কাব্য"/>
              </a:rPr>
              <a:t>মেঘনাদ বধ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(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১৮৬১) নামে মহাকাব্য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ব্রজাঙ্গনা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কাব্য (১৮৬১)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কৃষ্ণকুমারী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 (১৮৬১)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বীরাঙ্গনা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কাব্য (১৮৬২)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চতুর্দশপদী কবিতা (১৮৬৬)।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তার সর্বশ্রেষ্ঠ কীর্তি অমিত্রাক্ষর ছন্দে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7" tooltip="রামায়ণ"/>
              </a:rPr>
              <a:t>রামায়ণের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উপাখ্যান অবলম্বনে রচিত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মেঘনাদবধ কাব্য"/>
              </a:rPr>
              <a:t>মেঘনাদবধ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9" tooltip="মহাকাব্য"/>
              </a:rPr>
              <a:t>মহাকাব্য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তার অন্যান্য উল্লেখযোগ্য গ্রন্থাবলি হলো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0" tooltip="দ্য ক্যাপটিভ লেডি (পাতার অস্তিত্ব নেই)"/>
              </a:rPr>
              <a:t>দ্য ক্যাপটিভ লেডি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1" tooltip="শর্মিষ্ঠা (নাটক) (পাতার অস্তিত্ব নেই)"/>
              </a:rPr>
              <a:t>শর্মিষ্ঠা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2" tooltip="কৃষ্ণকুমারী (নাটক)"/>
              </a:rPr>
              <a:t>কৃষ্ণকুমারী (নাটক)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3" tooltip="পদ্মাবতী (নাটক) (পাতার অস্তিত্ব নেই)"/>
              </a:rPr>
              <a:t>পদ্মাবতী (নাটক)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4" tooltip="বুড়ো শালিকের ঘাড়ে রোঁ"/>
              </a:rPr>
              <a:t>বুড়ো শালিকের ঘাড়ে রোঁ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5" tooltip="একেই কি বলে সভ্যতা (পাতার অস্তিত্ব নেই)"/>
              </a:rPr>
              <a:t>একেই কি বলে সভ্যতা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6" tooltip="তিলোত্তমাসম্ভব কাব্য"/>
              </a:rPr>
              <a:t>তিলোত্তমাসম্ভব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7" tooltip="বীরাঙ্গনা কাব্য (পাতার অস্তিত্ব নেই)"/>
              </a:rPr>
              <a:t>বীরাঙ্গনা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8" tooltip="ব্রজাঙ্গনা কাব্য (পাতার অস্তিত্ব নেই)"/>
              </a:rPr>
              <a:t>ব্রজাঙ্গনা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9" tooltip="চতুর্দশপদী কবিতাবলী"/>
              </a:rPr>
              <a:t>চতুর্দশপদী কবিতাবলী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0" tooltip="হেকটর বধ (পাতার অস্তিত্ব নেই)"/>
              </a:rPr>
              <a:t>হেকটর বধ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ইত্যাদি।</a:t>
            </a:r>
            <a:endParaRPr kumimoji="0" lang="bn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বাংলা নাটকে মাইকেল মধুসূদনের আবির্ভাব আকস্মিক। ১৮৫২ সালে তারাচরণ শিকদার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জে. সি. গুপ্ত ও রামনারায়ণ তর্করত্নের হাত ধরে বাংলায় শৌখিন রঙ্গমঞ্চে নাট্য মঞ্চায়ন শুরু হয়। এই সময় লেখা নাটকগুলির গুণগত মান খুব ভালো ছিল না। ১৮৫৮ সালে পাইকপাড়ার জমিদার ঈশ্বরচন্দ্র সিংহ ও প্রতাপচন্দ্র সিংহের পৃষ্ঠপোষকতায় কলকাতার বেলগাছিয়া নাট্যমঞ্চে রামনারায়ণ তর্করত্নের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রত্নাবলী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নাটকটি অভিনীত হয়। শিল্পগুণবিবর্জিত এই সাধারণ নাটকটির জন্য জমিদারদের বিপুল অর্থব্যয় ও উৎসাহ দেখে মধুসূদনের শিক্ষিত মন ব্যথিত হয়ে ওঠে। এরপর তিনি নিজেই নাট্যরচনায় ব্রতী হন। রামনারায়ণ তর্করত্নের সংস্কৃত নাট্যশৈলীর প্রথা ভেঙে তিনি পাশ্চাত্য শৈলীর অনুসরণে প্রথম আধুনিক বাংলা নাটক রচনা করেন।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মাইকেল মধুসূদনের নাট্যচর্চার কাল ও রচিত নাটকের সংখ্যা দুইই সীমিত। ১৮৫৯ থেকে ১৮৬১ - এই তিন বছর তিনি নাট্যচর্চা করেন। এই সময়ে তার রচিত নাটকগুলি হল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শর্মিষ্ঠা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(১৮৫৯)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একেই কি বলে সভ্যতা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(১৮৬০)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বুড়ো শালিকের ঘাড়ে রোঁ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(১৮৬০)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পদ্মাবতী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(১৮৬০)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কৃষ্ণকুমারী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(১৮৬১)। এছাড়া মৃত্যুর পূর্বে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মায়াকানন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(১৮৭৪) নামে একটি অসমাপ্ত নাটক।</a:t>
            </a:r>
            <a:endParaRPr kumimoji="0" lang="bn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140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SEM – V, DSE-2,NATAK, AM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– V, DSE-2,NATAK, AM</dc:title>
  <dc:creator>admin</dc:creator>
  <cp:lastModifiedBy>admin</cp:lastModifiedBy>
  <cp:revision>5</cp:revision>
  <dcterms:created xsi:type="dcterms:W3CDTF">2022-12-29T05:59:54Z</dcterms:created>
  <dcterms:modified xsi:type="dcterms:W3CDTF">2022-12-29T06:14:37Z</dcterms:modified>
</cp:coreProperties>
</file>